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  <p:sldMasterId id="2147483691" r:id="rId4"/>
  </p:sldMasterIdLst>
  <p:notesMasterIdLst>
    <p:notesMasterId r:id="rId22"/>
  </p:notesMasterIdLst>
  <p:handoutMasterIdLst>
    <p:handoutMasterId r:id="rId23"/>
  </p:handoutMasterIdLst>
  <p:sldIdLst>
    <p:sldId id="738" r:id="rId5"/>
    <p:sldId id="724" r:id="rId6"/>
    <p:sldId id="725" r:id="rId7"/>
    <p:sldId id="726" r:id="rId8"/>
    <p:sldId id="727" r:id="rId9"/>
    <p:sldId id="728" r:id="rId10"/>
    <p:sldId id="729" r:id="rId11"/>
    <p:sldId id="730" r:id="rId12"/>
    <p:sldId id="731" r:id="rId13"/>
    <p:sldId id="732" r:id="rId14"/>
    <p:sldId id="733" r:id="rId15"/>
    <p:sldId id="734" r:id="rId16"/>
    <p:sldId id="735" r:id="rId17"/>
    <p:sldId id="740" r:id="rId18"/>
    <p:sldId id="736" r:id="rId19"/>
    <p:sldId id="737" r:id="rId20"/>
    <p:sldId id="666" r:id="rId2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DINOT-Regular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4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0B9"/>
    <a:srgbClr val="839F43"/>
    <a:srgbClr val="175593"/>
    <a:srgbClr val="3BB692"/>
    <a:srgbClr val="EC7747"/>
    <a:srgbClr val="EBB91C"/>
    <a:srgbClr val="A1C450"/>
    <a:srgbClr val="FF3300"/>
    <a:srgbClr val="113F6F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5628" autoAdjust="0"/>
  </p:normalViewPr>
  <p:slideViewPr>
    <p:cSldViewPr>
      <p:cViewPr varScale="1">
        <p:scale>
          <a:sx n="160" d="100"/>
          <a:sy n="160" d="100"/>
        </p:scale>
        <p:origin x="396" y="138"/>
      </p:cViewPr>
      <p:guideLst>
        <p:guide orient="horz" pos="1654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49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5EB31-8FE6-4E4A-9CAC-F12BF2DD4187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E2332D98-1D01-46A1-83FA-E93DA6FD603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rPr>
            <a:t>Distributed cloud structure, never goes down </a:t>
          </a:r>
          <a:endParaRPr lang="zh-CN" sz="12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179F92-3998-469D-9F41-D83273EC1630}" type="parTrans" cxnId="{A9E859BB-5A42-4F5B-B915-2C77F94E18A8}">
      <dgm:prSet/>
      <dgm:spPr/>
      <dgm:t>
        <a:bodyPr/>
        <a:lstStyle/>
        <a:p>
          <a:endParaRPr lang="zh-CN" altLang="en-US" sz="1200" b="1"/>
        </a:p>
      </dgm:t>
    </dgm:pt>
    <dgm:pt modelId="{F1BBEC94-C53D-450C-9FD0-E3DF61225E7B}" type="sibTrans" cxnId="{A9E859BB-5A42-4F5B-B915-2C77F94E18A8}">
      <dgm:prSet/>
      <dgm:spPr/>
      <dgm:t>
        <a:bodyPr/>
        <a:lstStyle/>
        <a:p>
          <a:endParaRPr lang="zh-CN" altLang="en-US" sz="1200" b="1"/>
        </a:p>
      </dgm:t>
    </dgm:pt>
    <dgm:pt modelId="{BF794AD1-4FB3-4932-99C5-0911E423066C}" type="pres">
      <dgm:prSet presAssocID="{D875EB31-8FE6-4E4A-9CAC-F12BF2DD4187}" presName="linear" presStyleCnt="0">
        <dgm:presLayoutVars>
          <dgm:animLvl val="lvl"/>
          <dgm:resizeHandles val="exact"/>
        </dgm:presLayoutVars>
      </dgm:prSet>
      <dgm:spPr/>
    </dgm:pt>
    <dgm:pt modelId="{BDAD3747-D040-4425-856A-D09A11023E37}" type="pres">
      <dgm:prSet presAssocID="{E2332D98-1D01-46A1-83FA-E93DA6FD603E}" presName="parentText" presStyleLbl="node1" presStyleIdx="0" presStyleCnt="1" custLinFactNeighborY="-43">
        <dgm:presLayoutVars>
          <dgm:chMax val="0"/>
          <dgm:bulletEnabled val="1"/>
        </dgm:presLayoutVars>
      </dgm:prSet>
      <dgm:spPr/>
    </dgm:pt>
  </dgm:ptLst>
  <dgm:cxnLst>
    <dgm:cxn modelId="{D8BBE736-9F4F-42B4-AA8C-D6F41EA6529B}" type="presOf" srcId="{E2332D98-1D01-46A1-83FA-E93DA6FD603E}" destId="{BDAD3747-D040-4425-856A-D09A11023E37}" srcOrd="0" destOrd="0" presId="urn:microsoft.com/office/officeart/2005/8/layout/vList2#1"/>
    <dgm:cxn modelId="{310937AE-2CE9-4504-AD97-3AC6956E6F78}" type="presOf" srcId="{D875EB31-8FE6-4E4A-9CAC-F12BF2DD4187}" destId="{BF794AD1-4FB3-4932-99C5-0911E423066C}" srcOrd="0" destOrd="0" presId="urn:microsoft.com/office/officeart/2005/8/layout/vList2#1"/>
    <dgm:cxn modelId="{A9E859BB-5A42-4F5B-B915-2C77F94E18A8}" srcId="{D875EB31-8FE6-4E4A-9CAC-F12BF2DD4187}" destId="{E2332D98-1D01-46A1-83FA-E93DA6FD603E}" srcOrd="0" destOrd="0" parTransId="{E9179F92-3998-469D-9F41-D83273EC1630}" sibTransId="{F1BBEC94-C53D-450C-9FD0-E3DF61225E7B}"/>
    <dgm:cxn modelId="{A89CE5E1-4FF6-4FCB-A5AC-3DFD7DB0B317}" type="presParOf" srcId="{BF794AD1-4FB3-4932-99C5-0911E423066C}" destId="{BDAD3747-D040-4425-856A-D09A11023E37}" srcOrd="0" destOrd="0" presId="urn:microsoft.com/office/officeart/2005/8/layout/vList2#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06AC4-79FC-403E-8E06-9362F37BAE9F}" type="doc">
      <dgm:prSet loTypeId="urn:microsoft.com/office/officeart/2005/8/layout/vList2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42CE553-835E-4FDA-B559-05F4EBC34E7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rPr>
            <a:t>Backup database everyday, never lost </a:t>
          </a:r>
          <a:endParaRPr lang="zh-CN" altLang="en-US" sz="12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D77BD7-BA80-47C4-B0CC-0429336845BD}" type="parTrans" cxnId="{A9DAE77D-DF40-47E8-A58F-99F0DFC21FBA}">
      <dgm:prSet/>
      <dgm:spPr/>
      <dgm:t>
        <a:bodyPr/>
        <a:lstStyle/>
        <a:p>
          <a:endParaRPr lang="zh-CN" altLang="en-US"/>
        </a:p>
      </dgm:t>
    </dgm:pt>
    <dgm:pt modelId="{0EE21C31-5DF6-4BC3-B70F-FEAE278B1DB1}" type="sibTrans" cxnId="{A9DAE77D-DF40-47E8-A58F-99F0DFC21FBA}">
      <dgm:prSet/>
      <dgm:spPr/>
      <dgm:t>
        <a:bodyPr/>
        <a:lstStyle/>
        <a:p>
          <a:endParaRPr lang="zh-CN" altLang="en-US"/>
        </a:p>
      </dgm:t>
    </dgm:pt>
    <dgm:pt modelId="{178EB4C0-4CE8-42AE-B6CA-7BD19A891FCE}" type="pres">
      <dgm:prSet presAssocID="{A2B06AC4-79FC-403E-8E06-9362F37BAE9F}" presName="linear" presStyleCnt="0">
        <dgm:presLayoutVars>
          <dgm:animLvl val="lvl"/>
          <dgm:resizeHandles val="exact"/>
        </dgm:presLayoutVars>
      </dgm:prSet>
      <dgm:spPr/>
    </dgm:pt>
    <dgm:pt modelId="{572226B5-EAFC-44EC-8066-7E46FA83D2DB}" type="pres">
      <dgm:prSet presAssocID="{A42CE553-835E-4FDA-B559-05F4EBC34E75}" presName="parentText" presStyleLbl="node1" presStyleIdx="0" presStyleCnt="1" custLinFactNeighborX="11111" custLinFactNeighborY="-173">
        <dgm:presLayoutVars>
          <dgm:chMax val="0"/>
          <dgm:bulletEnabled val="1"/>
        </dgm:presLayoutVars>
      </dgm:prSet>
      <dgm:spPr/>
    </dgm:pt>
  </dgm:ptLst>
  <dgm:cxnLst>
    <dgm:cxn modelId="{259B261A-6530-4CCE-8556-CDBFB0CDBA6B}" type="presOf" srcId="{A42CE553-835E-4FDA-B559-05F4EBC34E75}" destId="{572226B5-EAFC-44EC-8066-7E46FA83D2DB}" srcOrd="0" destOrd="0" presId="urn:microsoft.com/office/officeart/2005/8/layout/vList2#2"/>
    <dgm:cxn modelId="{CB698354-0808-45BF-9BF2-9DECC1C5107B}" type="presOf" srcId="{A2B06AC4-79FC-403E-8E06-9362F37BAE9F}" destId="{178EB4C0-4CE8-42AE-B6CA-7BD19A891FCE}" srcOrd="0" destOrd="0" presId="urn:microsoft.com/office/officeart/2005/8/layout/vList2#2"/>
    <dgm:cxn modelId="{A9DAE77D-DF40-47E8-A58F-99F0DFC21FBA}" srcId="{A2B06AC4-79FC-403E-8E06-9362F37BAE9F}" destId="{A42CE553-835E-4FDA-B559-05F4EBC34E75}" srcOrd="0" destOrd="0" parTransId="{96D77BD7-BA80-47C4-B0CC-0429336845BD}" sibTransId="{0EE21C31-5DF6-4BC3-B70F-FEAE278B1DB1}"/>
    <dgm:cxn modelId="{5DD7BF6C-7BC5-4210-86BC-6565B7633995}" type="presParOf" srcId="{178EB4C0-4CE8-42AE-B6CA-7BD19A891FCE}" destId="{572226B5-EAFC-44EC-8066-7E46FA83D2DB}" srcOrd="0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D3747-D040-4425-856A-D09A11023E37}">
      <dsp:nvSpPr>
        <dsp:cNvPr id="0" name=""/>
        <dsp:cNvSpPr/>
      </dsp:nvSpPr>
      <dsp:spPr>
        <a:xfrm>
          <a:off x="0" y="0"/>
          <a:ext cx="3672408" cy="35809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1200" b="1" kern="1200" dirty="0">
              <a:latin typeface="微软雅黑" pitchFamily="34" charset="-122"/>
              <a:ea typeface="微软雅黑" pitchFamily="34" charset="-122"/>
            </a:rPr>
            <a:t>Distributed cloud structure, never goes down </a:t>
          </a:r>
          <a:endParaRPr lang="zh-CN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481" y="17481"/>
        <a:ext cx="3637446" cy="323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226B5-EAFC-44EC-8066-7E46FA83D2DB}">
      <dsp:nvSpPr>
        <dsp:cNvPr id="0" name=""/>
        <dsp:cNvSpPr/>
      </dsp:nvSpPr>
      <dsp:spPr>
        <a:xfrm>
          <a:off x="0" y="0"/>
          <a:ext cx="3240360" cy="4305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latin typeface="微软雅黑" pitchFamily="34" charset="-122"/>
              <a:ea typeface="微软雅黑" pitchFamily="34" charset="-122"/>
            </a:rPr>
            <a:t>Backup database everyday, never lost </a:t>
          </a:r>
          <a:endParaRPr lang="zh-CN" altLang="en-US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018" y="21018"/>
        <a:ext cx="3198324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DINOT-Regular" pitchFamily="2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/>
            </a:lvl1pPr>
          </a:lstStyle>
          <a:p>
            <a:pPr>
              <a:defRPr/>
            </a:pPr>
            <a:fld id="{846D4C4B-9F46-47E6-A157-E3DE411417CE}" type="datetimeFigureOut">
              <a:rPr lang="zh-CN" altLang="en-US">
                <a:ea typeface="微软雅黑" panose="020B0503020204020204" pitchFamily="34" charset="-122"/>
              </a:rPr>
              <a:t>2019/11/13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DINOT-Regular" pitchFamily="2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1" sz="1200"/>
            </a:lvl1pPr>
          </a:lstStyle>
          <a:p>
            <a:pPr>
              <a:defRPr/>
            </a:pPr>
            <a:fld id="{E12BD7AB-A34C-4648-88FA-BB82DBC806A2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Comic Sans MS" panose="030F0702030302020204" pitchFamily="66" charset="0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F75F8FD-CB7F-4D36-A2F9-D1423AD1D477}" type="datetimeFigureOut">
              <a:rPr lang="zh-CN" altLang="en-US" smtClean="0"/>
              <a:t>2019/11/13</a:t>
            </a:fld>
            <a:endParaRPr lang="en-US" altLang="zh-CN" dirty="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Comic Sans MS" panose="030F0702030302020204" pitchFamily="66" charset="0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E59F47B-B41E-47E8-A536-EC0C9495E443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6AE66-D043-4C79-9012-04149A1CE4AD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83BE4-D987-4A4B-BDFF-631B93E3473D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83BE4-D987-4A4B-BDFF-631B93E3473D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83BE4-D987-4A4B-BDFF-631B93E3473D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9F47B-B41E-47E8-A536-EC0C9495E443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682C-7284-473C-A19F-CCA45643AB24}" type="slidenum">
              <a:rPr lang="zh-CN" altLang="en-US" smtClean="0"/>
              <a:t>11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682C-7284-473C-A19F-CCA45643AB24}" type="slidenum">
              <a:rPr lang="zh-CN" altLang="en-US" smtClean="0"/>
              <a:t>12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826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C80E916-3F03-4E80-9253-74F887990DCC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1B5435F-4600-469A-BA44-0500E09180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-4860925" y="150814"/>
            <a:ext cx="4572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zh-CN" altLang="en-US" sz="1000" b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每个页面中</a:t>
            </a:r>
            <a:endParaRPr lang="en-US" altLang="zh-CN" sz="1000" b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r" eaLnBrk="1" hangingPunct="1">
              <a:defRPr/>
            </a:pPr>
            <a:r>
              <a:rPr lang="zh-CN" altLang="en-US" sz="1000" b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在此添加或粘贴标题</a:t>
            </a:r>
            <a:endParaRPr lang="en-US" altLang="zh-CN" sz="1000" b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r" eaLnBrk="1" hangingPunct="1">
              <a:defRPr/>
            </a:pPr>
            <a:r>
              <a:rPr lang="zh-CN" altLang="en-US" sz="1000" b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此标题为整个文件的标题</a:t>
            </a:r>
            <a:endParaRPr lang="en-US" altLang="zh-CN" sz="1000" b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r" eaLnBrk="1" hangingPunct="1">
              <a:defRPr/>
            </a:pPr>
            <a:endParaRPr lang="zh-CN" altLang="en-US" sz="1000" b="0">
              <a:solidFill>
                <a:schemeClr val="bg1"/>
              </a:solidFill>
              <a:latin typeface="黑体" panose="02010609060101010101" pitchFamily="2" charset="-122"/>
            </a:endParaRPr>
          </a:p>
        </p:txBody>
      </p:sp>
      <p:cxnSp>
        <p:nvCxnSpPr>
          <p:cNvPr id="5" name="直接箭头连接符 8"/>
          <p:cNvCxnSpPr>
            <a:cxnSpLocks noChangeShapeType="1"/>
          </p:cNvCxnSpPr>
          <p:nvPr userDrawn="1"/>
        </p:nvCxnSpPr>
        <p:spPr bwMode="auto">
          <a:xfrm>
            <a:off x="-323850" y="357188"/>
            <a:ext cx="214312" cy="15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type="arrow" w="med" len="med"/>
          </a:ln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064896" cy="45258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928676"/>
            <a:ext cx="8064896" cy="3587289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Wingdings" panose="05000000000000000000" pitchFamily="2" charset="2"/>
              <a:buChar char="u"/>
              <a:defRPr sz="220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buClr>
                <a:srgbClr val="92D050"/>
              </a:buClr>
              <a:buFont typeface="Wingdings" panose="05000000000000000000" pitchFamily="2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Clr>
                <a:srgbClr val="92D050"/>
              </a:buClr>
              <a:buFont typeface="Wingdings" panose="05000000000000000000" pitchFamily="2" charset="2"/>
              <a:buChar char="u"/>
              <a:defRPr sz="180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Clr>
                <a:srgbClr val="92D050"/>
              </a:buClr>
              <a:buFont typeface="Wingdings" panose="05000000000000000000" pitchFamily="2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Clr>
                <a:srgbClr val="92D050"/>
              </a:buClr>
              <a:buFont typeface="Wingdings" panose="05000000000000000000" pitchFamily="2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826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11560" y="627535"/>
            <a:ext cx="3960440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buClr>
                <a:srgbClr val="92D050"/>
              </a:buClr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2pPr>
            <a:lvl3pPr>
              <a:buClr>
                <a:srgbClr val="92D050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</a:defRPr>
            </a:lvl3pPr>
            <a:lvl4pPr>
              <a:buClr>
                <a:srgbClr val="92D050"/>
              </a:buClr>
              <a:buFont typeface="Wingdings" panose="05000000000000000000" pitchFamily="2" charset="2"/>
              <a:buChar char="u"/>
              <a:defRPr sz="1400">
                <a:solidFill>
                  <a:schemeClr val="tx1"/>
                </a:solidFill>
              </a:defRPr>
            </a:lvl4pPr>
            <a:lvl5pPr>
              <a:buClr>
                <a:srgbClr val="92D050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0"/>
          </p:nvPr>
        </p:nvSpPr>
        <p:spPr>
          <a:xfrm>
            <a:off x="4716016" y="627535"/>
            <a:ext cx="3960440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+mj-ea"/>
                <a:ea typeface="+mj-ea"/>
              </a:defRPr>
            </a:lvl1pPr>
            <a:lvl2pPr>
              <a:buClr>
                <a:srgbClr val="92D050"/>
              </a:buClr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</a:defRPr>
            </a:lvl2pPr>
            <a:lvl3pPr>
              <a:buClr>
                <a:srgbClr val="92D050"/>
              </a:buClr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</a:defRPr>
            </a:lvl3pPr>
            <a:lvl4pPr>
              <a:buClr>
                <a:srgbClr val="92D050"/>
              </a:buClr>
              <a:buFont typeface="Wingdings" panose="05000000000000000000" pitchFamily="2" charset="2"/>
              <a:buChar char="u"/>
              <a:defRPr sz="1400">
                <a:solidFill>
                  <a:schemeClr val="tx1"/>
                </a:solidFill>
              </a:defRPr>
            </a:lvl4pPr>
            <a:lvl5pPr>
              <a:buClr>
                <a:srgbClr val="92D050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826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6E96E3B-BD31-4909-8045-16AD4302AAB7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DD21F24-BB17-4639-AE2C-FF67D5199D6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826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485B3FA-B06E-4EDB-B3A3-1432BABD0B6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405F7F8-1E47-4B33-B3FD-E5C223D6767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2D82735-49AD-42DC-9D07-F80EA3A9F60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8FE0573-5DF5-4BEE-B7EF-39BD6469B8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B641179-7233-406D-9F34-72434E498941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BFE810-5175-40D5-9466-E6477A92B3F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0340783-A15A-47F6-AD5D-D39FC9294330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A663C95-8119-4145-94AE-4513E76DF7E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B3C0EF9-0421-4ED7-9428-C497220453A5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DINOT-Regular" pitchFamily="2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66DA9FE6-CF08-4BED-BB83-EAF114490DB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 advTm="826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Documents and Settings\Administrator\桌面\未标题-4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6434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001000" y="4802188"/>
            <a:ext cx="642938" cy="269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pPr algn="r" eaLnBrk="0" hangingPunct="0">
              <a:defRPr/>
            </a:pPr>
            <a:fld id="{01CD27BF-83F5-4CDA-B517-02E2677F75A5}" type="slidenum">
              <a:rPr lang="de-DE" altLang="zh-CN" sz="1200">
                <a:solidFill>
                  <a:srgbClr val="74B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de-DE" altLang="zh-CN" sz="1200" dirty="0">
              <a:solidFill>
                <a:srgbClr val="74B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ooter Placeholder 43"/>
          <p:cNvSpPr txBox="1">
            <a:spLocks noChangeArrowheads="1"/>
          </p:cNvSpPr>
          <p:nvPr/>
        </p:nvSpPr>
        <p:spPr bwMode="auto">
          <a:xfrm>
            <a:off x="2214563" y="4783138"/>
            <a:ext cx="5300662" cy="269875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eaLnBrk="0" hangingPunct="0">
              <a:defRPr/>
            </a:pPr>
            <a:r>
              <a:rPr lang="en-US" altLang="zh-CN" sz="1100" b="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GROWATT NEW ENERGY TECHNOLOGY CO.,LTD </a:t>
            </a:r>
            <a:r>
              <a:rPr lang="zh-CN" altLang="en-US" sz="1100" b="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－ </a:t>
            </a:r>
            <a:r>
              <a:rPr lang="en-US" altLang="zh-CN" sz="1100" b="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Powering  Tomorrow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 advTm="826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CF8FF7A-8477-43D3-ADA9-EB928CDAC02F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B52D8D7-55B7-4539-A7B1-6CA46DA6E0E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med" advTm="826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B85CD7B5-2B26-494F-A601-7ED3DDD4E0C4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F10EAF8B-1DE1-4C8E-B50A-C10B9E156BA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 advTm="826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F4E4140-1EEF-4A48-AB85-C1134BD43EF6}" type="datetimeFigureOut">
              <a:rPr lang="zh-CN" altLang="en-US" smtClean="0"/>
              <a:t>2019/11/13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659A3501-A75A-40BA-9D05-700898316B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826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矩形 6"/>
          <p:cNvSpPr>
            <a:spLocks noChangeArrowheads="1"/>
          </p:cNvSpPr>
          <p:nvPr/>
        </p:nvSpPr>
        <p:spPr bwMode="auto">
          <a:xfrm>
            <a:off x="0" y="0"/>
            <a:ext cx="9144000" cy="4732338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7892" name="Picture 4" descr="H:\新建文件夹\PPT模版\设计文件\growett-PPT模版-16-9版本(导出JPG)\growett-PPT模版-16-9版本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4762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4860032" y="2786064"/>
            <a:ext cx="493492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Growatt Monitoring System</a:t>
            </a:r>
          </a:p>
        </p:txBody>
      </p:sp>
    </p:spTree>
  </p:cSld>
  <p:clrMapOvr>
    <a:masterClrMapping/>
  </p:clrMapOvr>
  <p:transition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7"/>
          <p:cNvSpPr txBox="1"/>
          <p:nvPr/>
        </p:nvSpPr>
        <p:spPr bwMode="auto">
          <a:xfrm>
            <a:off x="792484" y="195486"/>
            <a:ext cx="7811964" cy="503238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Much more than just monitoring 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29994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service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4690" y="4299942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Center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965" y="627534"/>
            <a:ext cx="2028395" cy="36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7534"/>
            <a:ext cx="2028395" cy="36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9709" y="627534"/>
            <a:ext cx="2028395" cy="36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69744" y="4310975"/>
            <a:ext cx="1150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/>
          <p:nvPr/>
        </p:nvSpPr>
        <p:spPr bwMode="auto">
          <a:xfrm>
            <a:off x="323528" y="245517"/>
            <a:ext cx="8064500" cy="454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defRPr/>
            </a:pPr>
            <a:r>
              <a:rPr lang="en-US" altLang="zh-CN" sz="1800" kern="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Mobile service system, real-time online question answering </a:t>
            </a:r>
            <a:endParaRPr lang="zh-CN" altLang="en-US" sz="1800" kern="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27584" y="4011910"/>
            <a:ext cx="2454518" cy="37555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宋体" panose="02010600030101010101" pitchFamily="2" charset="-122"/>
              </a:rPr>
              <a:t>Shine Phone APP platform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982954" y="4299942"/>
            <a:ext cx="2983509" cy="37555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宋体" panose="02010600030101010101" pitchFamily="2" charset="-122"/>
              </a:rPr>
              <a:t>OSS system web server platform</a:t>
            </a:r>
          </a:p>
        </p:txBody>
      </p:sp>
      <p:sp>
        <p:nvSpPr>
          <p:cNvPr id="19" name="加号 18"/>
          <p:cNvSpPr/>
          <p:nvPr/>
        </p:nvSpPr>
        <p:spPr>
          <a:xfrm>
            <a:off x="3990132" y="849066"/>
            <a:ext cx="432048" cy="2743200"/>
          </a:xfrm>
          <a:prstGeom prst="mathPlus">
            <a:avLst/>
          </a:prstGeom>
          <a:solidFill>
            <a:srgbClr val="EC7747"/>
          </a:solidFill>
        </p:spPr>
        <p:txBody>
          <a:bodyPr wrap="squar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071552"/>
            <a:ext cx="1642745" cy="2860675"/>
          </a:xfrm>
          <a:prstGeom prst="rect">
            <a:avLst/>
          </a:prstGeom>
          <a:ln w="9525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7533"/>
            <a:ext cx="3536014" cy="18002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7" y="1059582"/>
            <a:ext cx="1622716" cy="2880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571750"/>
            <a:ext cx="3600400" cy="17281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90" y="1070610"/>
            <a:ext cx="1644015" cy="2868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rcRect r="50790"/>
          <a:stretch>
            <a:fillRect/>
          </a:stretch>
        </p:blipFill>
        <p:spPr>
          <a:xfrm>
            <a:off x="2195830" y="1071245"/>
            <a:ext cx="1621790" cy="286131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8388424" y="1779662"/>
            <a:ext cx="288032" cy="216024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 bwMode="auto">
          <a:xfrm>
            <a:off x="504056" y="245517"/>
            <a:ext cx="8676456" cy="454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defRPr/>
            </a:pPr>
            <a:r>
              <a:rPr lang="en-GB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Remote Maintenance, reduce cost of on-site service  </a:t>
            </a:r>
            <a:endParaRPr lang="zh-CN" altLang="en-US" sz="1800" kern="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83518"/>
            <a:ext cx="792088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Remote Configuration                                        Remote   FW Update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72387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Growatt service engineer almost can handle 60%+ problems by remote configuration and FW update without on-site service, saving time and cost for installers and distributors.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2565602" cy="2301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144213"/>
            <a:ext cx="4963651" cy="2288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9542"/>
            <a:ext cx="4603799" cy="28293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27"/>
          <p:cNvSpPr txBox="1"/>
          <p:nvPr/>
        </p:nvSpPr>
        <p:spPr bwMode="auto">
          <a:xfrm>
            <a:off x="539552" y="196304"/>
            <a:ext cx="7811964" cy="503238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Flexible customized service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87574"/>
            <a:ext cx="4392488" cy="31770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1115616" y="3723878"/>
            <a:ext cx="3240360" cy="3351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4"/>
              </a:buBlip>
            </a:pPr>
            <a:r>
              <a:rPr kumimoji="1" lang="en-US" altLang="zh-CN" sz="1200" kern="0" dirty="0">
                <a:solidFill>
                  <a:srgbClr val="4747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OEM Growatt Shine Server</a:t>
            </a:r>
            <a:endParaRPr kumimoji="1" lang="zh-CN" altLang="en-US" sz="1200" kern="0" dirty="0">
              <a:solidFill>
                <a:srgbClr val="47474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716016" y="4227934"/>
            <a:ext cx="3240360" cy="3366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4"/>
              </a:buBlip>
            </a:pPr>
            <a:r>
              <a:rPr kumimoji="1" lang="en-US" altLang="zh-CN" sz="1200" kern="0" dirty="0">
                <a:solidFill>
                  <a:srgbClr val="4747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Customized show platform </a:t>
            </a:r>
            <a:endParaRPr kumimoji="1" lang="zh-CN" altLang="en-US" sz="1200" kern="0" dirty="0">
              <a:solidFill>
                <a:srgbClr val="47474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77155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 application programming interface (API) is a set of programming instructions and standards  for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accessing a Web-based software application.</a:t>
            </a:r>
          </a:p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Using the Growatt API,  website developer can easy access to Growatt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ShineServer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and get information and display on third-party website in 2 ways: </a:t>
            </a:r>
          </a:p>
          <a:p>
            <a:pPr marL="457200" indent="-457200"/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</a:rPr>
              <a:t>a. Only get plant data from Growatt </a:t>
            </a:r>
            <a:r>
              <a:rPr lang="en-US" altLang="zh-CN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ShineServer</a:t>
            </a:r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</a:rPr>
              <a:t> account</a:t>
            </a:r>
          </a:p>
          <a:p>
            <a:pPr marL="457200" indent="-457200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(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Customer need have normal account on Growatt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ShineServer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/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</a:rPr>
              <a:t>b. Customized </a:t>
            </a:r>
            <a:r>
              <a:rPr lang="en-GB" altLang="zh-CN" sz="2000" dirty="0">
                <a:solidFill>
                  <a:srgbClr val="00B050"/>
                </a:solidFill>
                <a:latin typeface="Calibri" panose="020F0502020204030204" pitchFamily="34" charset="0"/>
              </a:rPr>
              <a:t>third-party monitoring </a:t>
            </a:r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</a:rPr>
              <a:t>website based on Growatt </a:t>
            </a:r>
            <a:r>
              <a:rPr lang="en-US" altLang="zh-CN" sz="2000" dirty="0" err="1">
                <a:solidFill>
                  <a:srgbClr val="00B050"/>
                </a:solidFill>
                <a:latin typeface="Calibri" panose="020F0502020204030204" pitchFamily="34" charset="0"/>
              </a:rPr>
              <a:t>ShineServer</a:t>
            </a:r>
            <a:endParaRPr lang="en-US" altLang="zh-CN" sz="20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457200" indent="-457200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(End users can register and visit account on third-party website)</a:t>
            </a:r>
          </a:p>
          <a:p>
            <a:pPr marL="457200" indent="-457200">
              <a:buAutoNum type="alphaLcPeriod"/>
            </a:pPr>
            <a:endParaRPr lang="zh-CN" altLang="en-US" sz="2000" dirty="0">
              <a:solidFill>
                <a:srgbClr val="55B46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标题 27"/>
          <p:cNvSpPr txBox="1"/>
          <p:nvPr/>
        </p:nvSpPr>
        <p:spPr bwMode="auto">
          <a:xfrm>
            <a:off x="539552" y="267494"/>
            <a:ext cx="7811964" cy="503238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Flexible API options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4946461" y="687343"/>
            <a:ext cx="40900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r>
              <a:rPr lang="en-GB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 can create installer code and manage his installers and all devices he sold, support remote configuration and FW update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l"/>
            </a:pPr>
            <a:endParaRPr lang="en-GB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r>
              <a:rPr lang="en-GB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Installer can manage his clients and all devices he sold</a:t>
            </a:r>
          </a:p>
          <a:p>
            <a:pPr>
              <a:buClr>
                <a:srgbClr val="92D050"/>
              </a:buClr>
            </a:pPr>
            <a:endParaRPr lang="en-GB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endParaRPr lang="en-GB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r>
              <a:rPr lang="en-GB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 can create an account for his plants, as well as </a:t>
            </a:r>
            <a:r>
              <a:rPr lang="en-US" altLang="en-GB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</a:t>
            </a:r>
            <a:r>
              <a:rPr lang="en-GB" altLang="en-GB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 information</a:t>
            </a:r>
          </a:p>
          <a:p>
            <a:pPr>
              <a:buClr>
                <a:srgbClr val="92D050"/>
              </a:buClr>
            </a:pPr>
            <a:endParaRPr lang="en-GB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endParaRPr lang="en-GB" altLang="zh-CN" sz="14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r>
              <a:rPr lang="en-GB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 data transfer to Growatt Shine Server every 5min via monitoring device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3563888" y="937052"/>
            <a:ext cx="136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Distributor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3563888" y="1729140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Installer</a:t>
            </a:r>
            <a:endParaRPr lang="zh-CN" altLang="en-US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592309" y="2643758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End User</a:t>
            </a:r>
            <a:endParaRPr lang="zh-CN" altLang="en-US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3633237" y="3435846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Device</a:t>
            </a:r>
            <a:endParaRPr lang="zh-CN" altLang="en-US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1" descr="C:\Documents and Settings\Administrator\My Documents\Tencent Files\541237643\Image\C2C\$HP(L1)I(1FW@PDK6I[KY0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7534"/>
            <a:ext cx="3320677" cy="3523983"/>
          </a:xfrm>
          <a:prstGeom prst="rect">
            <a:avLst/>
          </a:prstGeom>
          <a:noFill/>
        </p:spPr>
      </p:pic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752072" y="987574"/>
            <a:ext cx="179968" cy="208615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731559" y="1844261"/>
            <a:ext cx="179968" cy="208615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731559" y="2715766"/>
            <a:ext cx="179968" cy="208615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752072" y="3507854"/>
            <a:ext cx="179968" cy="208615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5896" y="4011910"/>
            <a:ext cx="4445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on-site service, saving time and cost.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504056" y="245517"/>
            <a:ext cx="8676456" cy="454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defRPr/>
            </a:pPr>
            <a:r>
              <a:rPr lang="en-GB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Customized account grading </a:t>
            </a:r>
            <a:endParaRPr lang="zh-CN" altLang="en-US" sz="1800" kern="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7" y="546815"/>
            <a:ext cx="7454873" cy="34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17251" y="816154"/>
            <a:ext cx="764684" cy="864096"/>
          </a:xfrm>
          <a:prstGeom prst="rect">
            <a:avLst/>
          </a:prstGeom>
          <a:noFill/>
          <a:ln w="31750">
            <a:solidFill>
              <a:srgbClr val="55B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290" y="258202"/>
            <a:ext cx="7358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1800" b="1" noProof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Distributor account overview</a:t>
            </a:r>
            <a:endParaRPr lang="zh-CN" altLang="en-US" sz="1800" b="1" noProof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936" y="4177122"/>
            <a:ext cx="1296144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7624" y="2715766"/>
            <a:ext cx="936104" cy="288032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non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544" y="980170"/>
            <a:ext cx="648072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920" y="4227934"/>
            <a:ext cx="288032" cy="21602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5936" y="4083918"/>
            <a:ext cx="2232248" cy="461665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7" y="2438951"/>
            <a:ext cx="7454829" cy="2162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67544" y="3546409"/>
            <a:ext cx="850394" cy="594051"/>
          </a:xfrm>
          <a:prstGeom prst="rect">
            <a:avLst/>
          </a:prstGeom>
          <a:noFill/>
          <a:ln w="31750">
            <a:solidFill>
              <a:srgbClr val="55B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64288" y="2715766"/>
            <a:ext cx="674719" cy="224718"/>
          </a:xfrm>
          <a:prstGeom prst="rect">
            <a:avLst/>
          </a:prstGeom>
          <a:noFill/>
          <a:ln w="31750">
            <a:solidFill>
              <a:srgbClr val="55B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D05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97377"/>
            <a:ext cx="3551553" cy="1448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12291" name="Picture 2" descr="C:\Users\Administrator\Desktop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216025"/>
            <a:ext cx="36004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3000375" y="1857375"/>
            <a:ext cx="3140075" cy="61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 YOU</a:t>
            </a:r>
            <a:endParaRPr lang="zh-CN" alt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826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"/>
          <p:cNvSpPr txBox="1"/>
          <p:nvPr/>
        </p:nvSpPr>
        <p:spPr>
          <a:xfrm>
            <a:off x="405226" y="155416"/>
            <a:ext cx="56789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Growatt monitoring system overview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78893"/>
            <a:ext cx="7704856" cy="39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公司网站 solution图片 确定版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615315"/>
            <a:ext cx="7705725" cy="3913505"/>
          </a:xfrm>
          <a:prstGeom prst="rect">
            <a:avLst/>
          </a:prstGeom>
        </p:spPr>
      </p:pic>
    </p:spTree>
  </p:cSld>
  <p:clrMapOvr>
    <a:masterClrMapping/>
  </p:clrMapOvr>
  <p:transition spd="med" advTm="17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611560" y="258202"/>
            <a:ext cx="71287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Flexible options for different application scenarios   </a:t>
            </a:r>
            <a:endParaRPr lang="zh-CN" altLang="en-US" sz="1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960934" y="3647006"/>
            <a:ext cx="1800200" cy="1047603"/>
            <a:chOff x="1215058" y="1243789"/>
            <a:chExt cx="1800200" cy="10476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43789"/>
              <a:ext cx="986815" cy="577287"/>
            </a:xfrm>
            <a:prstGeom prst="rect">
              <a:avLst/>
            </a:prstGeom>
          </p:spPr>
        </p:pic>
        <p:sp>
          <p:nvSpPr>
            <p:cNvPr id="9" name="文本框 43"/>
            <p:cNvSpPr txBox="1"/>
            <p:nvPr/>
          </p:nvSpPr>
          <p:spPr>
            <a:xfrm>
              <a:off x="1215058" y="1984687"/>
              <a:ext cx="18002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Shine Master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50"/>
          <p:cNvSpPr txBox="1"/>
          <p:nvPr/>
        </p:nvSpPr>
        <p:spPr>
          <a:xfrm>
            <a:off x="2600479" y="373070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RS485, max. 32 inverters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1"/>
          <p:cNvSpPr txBox="1"/>
          <p:nvPr/>
        </p:nvSpPr>
        <p:spPr>
          <a:xfrm>
            <a:off x="2600173" y="737409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Wireless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inverter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53"/>
          <p:cNvSpPr txBox="1"/>
          <p:nvPr/>
        </p:nvSpPr>
        <p:spPr>
          <a:xfrm>
            <a:off x="2589684" y="406894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cost solution for middle-large  system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Max. RS485 length 1000m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4"/>
          <p:cNvSpPr txBox="1"/>
          <p:nvPr/>
        </p:nvSpPr>
        <p:spPr>
          <a:xfrm>
            <a:off x="2600172" y="1070714"/>
            <a:ext cx="564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 for residential and small commercial system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configuration via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ShinePhone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Max. communication range 100m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3" y="520291"/>
            <a:ext cx="1027804" cy="1027804"/>
          </a:xfrm>
          <a:prstGeom prst="rect">
            <a:avLst/>
          </a:prstGeom>
        </p:spPr>
      </p:pic>
      <p:sp>
        <p:nvSpPr>
          <p:cNvPr id="18" name="文本框 19"/>
          <p:cNvSpPr txBox="1"/>
          <p:nvPr/>
        </p:nvSpPr>
        <p:spPr>
          <a:xfrm>
            <a:off x="1005348" y="1240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Shine WIFI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3"/>
          <p:cNvSpPr txBox="1"/>
          <p:nvPr/>
        </p:nvSpPr>
        <p:spPr>
          <a:xfrm>
            <a:off x="982977" y="335477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Shine Link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Documents and Settings\Administrator\桌面\ShineLi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934" y="2529054"/>
            <a:ext cx="1484557" cy="964716"/>
          </a:xfrm>
          <a:prstGeom prst="rect">
            <a:avLst/>
          </a:prstGeom>
          <a:noFill/>
        </p:spPr>
      </p:pic>
      <p:sp>
        <p:nvSpPr>
          <p:cNvPr id="24" name="文本框 50"/>
          <p:cNvSpPr txBox="1"/>
          <p:nvPr/>
        </p:nvSpPr>
        <p:spPr>
          <a:xfrm>
            <a:off x="2600173" y="272367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Wireless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Max. 8 inverters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53"/>
          <p:cNvSpPr txBox="1"/>
          <p:nvPr/>
        </p:nvSpPr>
        <p:spPr>
          <a:xfrm>
            <a:off x="2589377" y="3061821"/>
            <a:ext cx="50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 for small residential and small commercial  system 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installation, plug-and-play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Max. communication range 200m,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70" y="3658870"/>
            <a:ext cx="933450" cy="728980"/>
          </a:xfrm>
          <a:prstGeom prst="rect">
            <a:avLst/>
          </a:prstGeom>
        </p:spPr>
      </p:pic>
      <p:pic>
        <p:nvPicPr>
          <p:cNvPr id="4" name="图片 3" descr="Shine WIF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890" y="1786890"/>
            <a:ext cx="1113790" cy="503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5205" y="2290445"/>
            <a:ext cx="121221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Shine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GPRS</a:t>
            </a:r>
            <a:endParaRPr 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2600325" y="1717040"/>
            <a:ext cx="39878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Wireless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one inverter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00325" y="1982470"/>
            <a:ext cx="61512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Solution for residential and small commercial system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Easy configuration via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ShinePhone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APP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2G,4G network monitoring</a:t>
            </a:r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7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85150" y="3379228"/>
            <a:ext cx="2500330" cy="71438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83568" y="25820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Residential system monitoring solution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5150" y="3379228"/>
            <a:ext cx="2500330" cy="71438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488412"/>
              </a:buClr>
              <a:buFontTx/>
              <a:buBlip>
                <a:blip r:embed="rId3"/>
              </a:buBlip>
            </a:pPr>
            <a:endParaRPr kumimoji="1" lang="zh-CN" altLang="en-US" b="0" kern="0" dirty="0">
              <a:solidFill>
                <a:schemeClr val="bg2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232" y="1059582"/>
            <a:ext cx="3735184" cy="2520280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51870"/>
            <a:ext cx="942650" cy="864095"/>
          </a:xfrm>
          <a:prstGeom prst="rect">
            <a:avLst/>
          </a:prstGeom>
        </p:spPr>
      </p:pic>
      <p:sp>
        <p:nvSpPr>
          <p:cNvPr id="8" name="文本框 19"/>
          <p:cNvSpPr txBox="1"/>
          <p:nvPr/>
        </p:nvSpPr>
        <p:spPr>
          <a:xfrm>
            <a:off x="1547664" y="4382983"/>
            <a:ext cx="1341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Shine WIFI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 descr="C:\Documents and Settings\Administrator\桌面\ShineLi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111" y="3435846"/>
            <a:ext cx="1662145" cy="1080120"/>
          </a:xfrm>
          <a:prstGeom prst="rect">
            <a:avLst/>
          </a:prstGeom>
          <a:noFill/>
        </p:spPr>
      </p:pic>
      <p:sp>
        <p:nvSpPr>
          <p:cNvPr id="10" name="文本框 19"/>
          <p:cNvSpPr txBox="1"/>
          <p:nvPr/>
        </p:nvSpPr>
        <p:spPr>
          <a:xfrm>
            <a:off x="5462815" y="4371950"/>
            <a:ext cx="1341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Shine Link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059582"/>
            <a:ext cx="3683486" cy="2520280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"/>
          <p:cNvSpPr txBox="1"/>
          <p:nvPr/>
        </p:nvSpPr>
        <p:spPr>
          <a:xfrm>
            <a:off x="794368" y="339502"/>
            <a:ext cx="48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Commercial system monitoring solution 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92280" y="1925342"/>
            <a:ext cx="1944216" cy="1005376"/>
            <a:chOff x="1176956" y="1243789"/>
            <a:chExt cx="1800200" cy="81120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43789"/>
              <a:ext cx="986815" cy="577287"/>
            </a:xfrm>
            <a:prstGeom prst="rect">
              <a:avLst/>
            </a:prstGeom>
          </p:spPr>
        </p:pic>
        <p:sp>
          <p:nvSpPr>
            <p:cNvPr id="9" name="文本框 43"/>
            <p:cNvSpPr txBox="1"/>
            <p:nvPr/>
          </p:nvSpPr>
          <p:spPr>
            <a:xfrm>
              <a:off x="1176956" y="1807522"/>
              <a:ext cx="1800200" cy="24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Shine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Master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695" y="1878965"/>
            <a:ext cx="1035685" cy="808990"/>
          </a:xfrm>
          <a:prstGeom prst="rect">
            <a:avLst/>
          </a:prstGeom>
        </p:spPr>
      </p:pic>
      <p:pic>
        <p:nvPicPr>
          <p:cNvPr id="6" name="图片 5" descr="公司网站 solution图片 确定版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55" y="988060"/>
            <a:ext cx="6282055" cy="30149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26306" y="258202"/>
            <a:ext cx="73580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zh-CN" sz="1800" noProof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800" b="1" noProof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otal 300,000+ system online </a:t>
            </a:r>
            <a:endParaRPr lang="zh-CN" altLang="en-US" sz="1800" b="1" noProof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155926"/>
            <a:ext cx="705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cloud database statistic analysis, 300,000+ online PV systems can be rapidly scanned within 20 minutes.</a:t>
            </a:r>
            <a:endParaRPr lang="en-GB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7534"/>
            <a:ext cx="749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3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27"/>
          <p:cNvSpPr txBox="1"/>
          <p:nvPr/>
        </p:nvSpPr>
        <p:spPr bwMode="auto">
          <a:xfrm>
            <a:off x="432444" y="268312"/>
            <a:ext cx="7811964" cy="503238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Reliable c</a:t>
            </a:r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loud server</a:t>
            </a:r>
            <a:r>
              <a:rPr lang="zh-CN" altLang="en-US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support data storage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683568" y="843558"/>
          <a:ext cx="3672408" cy="35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4716016" y="843558"/>
          <a:ext cx="324036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1275606"/>
            <a:ext cx="42273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1275606"/>
            <a:ext cx="3312368" cy="243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27"/>
          <p:cNvSpPr txBox="1"/>
          <p:nvPr/>
        </p:nvSpPr>
        <p:spPr bwMode="auto">
          <a:xfrm>
            <a:off x="576460" y="267494"/>
            <a:ext cx="7811964" cy="503238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more than easy to control your PV and storage system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79912" y="134761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Growatt Shine Server 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9912" y="3249154"/>
            <a:ext cx="52200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Shine Phone APP</a:t>
            </a:r>
          </a:p>
          <a:p>
            <a:r>
              <a:rPr lang="en-US" altLang="zh-CN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keep an eye on everything at all time.</a:t>
            </a:r>
            <a:endParaRPr lang="zh-CN" altLang="en-US" sz="18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79912" y="1737767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Suitable for display on bigger screen, easy to check details of plant data and devices parameter.</a:t>
            </a:r>
            <a:endParaRPr lang="zh-CN" altLang="en-US" sz="18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58" y="3219822"/>
            <a:ext cx="1391235" cy="11521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8472"/>
            <a:ext cx="3150908" cy="24593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27"/>
          <p:cNvSpPr txBox="1"/>
          <p:nvPr/>
        </p:nvSpPr>
        <p:spPr bwMode="auto">
          <a:xfrm>
            <a:off x="827584" y="195486"/>
            <a:ext cx="7811964" cy="503238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Showing real time data of your PV and storage system 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291830"/>
            <a:ext cx="2203695" cy="12961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9542"/>
            <a:ext cx="2232248" cy="12889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95686"/>
            <a:ext cx="2232248" cy="12363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155" y="729615"/>
            <a:ext cx="4859020" cy="385826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B400"/>
        </a:solidFill>
        <a:ln>
          <a:solidFill>
            <a:srgbClr val="55B432"/>
          </a:solidFill>
        </a:ln>
      </a:spPr>
      <a:bodyPr rtlCol="0" anchor="ctr"/>
      <a:lstStyle>
        <a:defPPr algn="ctr">
          <a:defRPr dirty="0">
            <a:solidFill>
              <a:srgbClr val="92D05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On-screen Show (16:9)</PresentationFormat>
  <Paragraphs>84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黑体</vt:lpstr>
      <vt:lpstr>宋体</vt:lpstr>
      <vt:lpstr>Arial</vt:lpstr>
      <vt:lpstr>Calibri</vt:lpstr>
      <vt:lpstr>Comic Sans MS</vt:lpstr>
      <vt:lpstr>DINOT-Regular</vt:lpstr>
      <vt:lpstr>Wingdings</vt:lpstr>
      <vt:lpstr>演示文稿1</vt:lpstr>
      <vt:lpstr>自定义设计方案</vt:lpstr>
      <vt:lpstr>1_自定义设计方案</vt:lpstr>
      <vt:lpstr>2_自定义设计方案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inverter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felix</dc:creator>
  <cp:lastModifiedBy>Raj Thiagarajah</cp:lastModifiedBy>
  <cp:revision>2017</cp:revision>
  <cp:lastPrinted>2411-12-30T00:00:00Z</cp:lastPrinted>
  <dcterms:created xsi:type="dcterms:W3CDTF">2010-04-23T15:45:00Z</dcterms:created>
  <dcterms:modified xsi:type="dcterms:W3CDTF">2019-11-13T01:54:41Z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